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145706083" r:id="rId2"/>
    <p:sldId id="2145706077" r:id="rId3"/>
    <p:sldId id="2145706086" r:id="rId4"/>
    <p:sldId id="2145706076" r:id="rId5"/>
    <p:sldId id="2145706090" r:id="rId6"/>
    <p:sldId id="2145706087" r:id="rId7"/>
    <p:sldId id="2145706091" r:id="rId8"/>
    <p:sldId id="2145706089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8"/>
    <p:restoredTop sz="94693"/>
  </p:normalViewPr>
  <p:slideViewPr>
    <p:cSldViewPr snapToGrid="0">
      <p:cViewPr varScale="1">
        <p:scale>
          <a:sx n="82" d="100"/>
          <a:sy n="82" d="100"/>
        </p:scale>
        <p:origin x="7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4605C-6AEC-DA2F-4DF2-F8F385620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34AB38-6B31-90E7-8A6C-238FB2AD5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133041-4CFA-CE5A-7215-DF64A48FB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921D86-E3DC-28CC-F4B0-433AD041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06AC2A-0140-DDDE-363F-C37E1BE2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57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D97FA-96E8-C077-8BD9-1114521B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A327137-FDD8-F32A-37FF-4E75E6A44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B1CB27-14E7-E56E-64E2-AB87E201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2AFC83-0B34-E5C9-A8D4-8A6D116E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866EA9-2623-FD41-FB70-40CB2A86D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38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2F44C3-5319-6423-28C6-151DED8C1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A239E2A-33CB-4128-2943-58D6BFD2A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856938-CA4D-059A-9369-BA6178221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4E5CCF-EB8B-6689-4B9F-4D62BB2F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768E67-C6BE-C7FE-1B55-D62F7741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5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BB18B-608C-B89B-3189-5E93A9E4B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5C0DD2-0289-2ACD-B2D0-064F8DDDD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4CF7BC-6082-7F76-9AE2-1DE1DFDD4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579EC4-3693-8DFD-776E-9EDA55024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1D1B1C-E575-7519-546F-D99481F2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9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4E207-15E9-08BC-4D7A-CDCFA983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CE71F0-26D1-72CE-F506-511446179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ABCA7A-15C2-0083-F91D-AF8AB15FF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05617F-2EAB-01ED-B267-9396B4D6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7BE4B6-34B1-55C7-B5B9-7CB0812D1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41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B3C620-DE1A-95CA-C075-6D46C0A72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AFBD38-5961-3087-E337-A406E0BC9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A8372F4-CA08-F141-C9D3-024152964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D5DD95-4FE1-31EB-DA10-B5AD481E3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13B8B2-9AFA-7CD9-ED1C-5231A0F1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404634-5A4B-0278-6306-9E9EE5AC6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B561B-692E-616F-18D4-1365BF100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5A97425-E1EC-B482-1CD7-5FC3EE287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2DBB75-EF9F-458D-E531-014106BDA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DAA851F-58D5-C2BE-080F-358883FE3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022913A-9320-B462-8DD2-869F4C17D2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D016CA2-940D-8D24-60CF-4AF2E4782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12B6BEF-84FE-75C3-B8C6-65E95EA6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0A7138C-1CB3-F0ED-0A05-365C7666C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11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6A2FB-0778-ECB1-2872-E67DCACF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3BFBF6-8A33-4820-8A37-D4105BC9D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7E268FE-BACB-9D3A-2020-D7F1D218C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F6C4E2C-F182-58D2-7174-33BC88B7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80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9784E76-07A8-F0C8-E8F9-F7689BE6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7896578-1DFF-6CA8-F90E-1CAC73C0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380322F-476D-ECC7-62C9-7B67FB9F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22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125DB-AC18-50F3-9E7C-43BC474BF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2F64B9-9764-9E4C-F8AB-1B4D804C4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35E509-A492-E080-C146-4C1DC76B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1EF9B9-9A54-ACCC-A0FE-01E4EE053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CF50F5-F43F-9093-F0E5-575F31BD8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6157FC-BDB0-5D09-F3F6-E59CCB6A3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028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A1315-4F17-54BA-603A-CA4A97114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086A0E4-1043-B09B-7D3B-EDDCEA81A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9EB550-AE07-92C0-651E-903C59F43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510D2B-15F6-ED97-4F58-5F4E60DD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BDCAE41-0DA5-241F-8372-101DA8CF6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38388FC-C827-7909-37B5-103126DF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99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985C6CE-E2A4-8294-C54C-91C5A23BB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459E90-356E-32A4-F973-D99F572BA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BC16A2-F3AC-B8DC-E7BB-04E2C4B078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BC391B-90DA-4B4C-9401-7DDBF5869A9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11AE51-99F3-2B7C-18A7-A59478BE5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0B64F2-A24E-2C24-CDCD-0FC19AF16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9F205F-0489-A242-823C-89BA4B1FC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11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D5B2B16-8C9D-4EC3-1A2F-F5203BC7D3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1024127" y="-1260474"/>
            <a:ext cx="10329673" cy="8220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68B1D07-A577-6E09-3E77-FF47E49A1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39025" y="-583443"/>
            <a:ext cx="3963152" cy="7543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4875006-E2AC-BB2C-D586-5B71A238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873" y="-342900"/>
            <a:ext cx="3963152" cy="75438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8D325340-887A-D955-4358-50E9974AD763}"/>
              </a:ext>
            </a:extLst>
          </p:cNvPr>
          <p:cNvSpPr txBox="1">
            <a:spLocks/>
          </p:cNvSpPr>
          <p:nvPr/>
        </p:nvSpPr>
        <p:spPr>
          <a:xfrm>
            <a:off x="2228193" y="1055762"/>
            <a:ext cx="8229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8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CEE94EF-8226-96E6-4AEB-E808FD1F03E2}"/>
              </a:ext>
            </a:extLst>
          </p:cNvPr>
          <p:cNvSpPr txBox="1"/>
          <p:nvPr/>
        </p:nvSpPr>
        <p:spPr>
          <a:xfrm>
            <a:off x="2271548" y="1228397"/>
            <a:ext cx="783483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Só faz patologia molecular quem analisa o sequenciamento genético e participa da rotina das técnicas laboratoriais?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Como a patologia molecular está transformando o papel do patologista no diagnóstico e tratamento de câncer no Brasil, e quais competências adicionais são necessárias para os profissionais da área?</a:t>
            </a:r>
          </a:p>
        </p:txBody>
      </p:sp>
    </p:spTree>
    <p:extLst>
      <p:ext uri="{BB962C8B-B14F-4D97-AF65-F5344CB8AC3E}">
        <p14:creationId xmlns:p14="http://schemas.microsoft.com/office/powerpoint/2010/main" val="253432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D5B2B16-8C9D-4EC3-1A2F-F5203BC7D3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1024127" y="-1186902"/>
            <a:ext cx="10329673" cy="8220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68B1D07-A577-6E09-3E77-FF47E49A1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39025" y="-583443"/>
            <a:ext cx="3963152" cy="7543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4875006-E2AC-BB2C-D586-5B71A238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873" y="-342900"/>
            <a:ext cx="3963152" cy="75438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8D325340-887A-D955-4358-50E9974AD763}"/>
              </a:ext>
            </a:extLst>
          </p:cNvPr>
          <p:cNvSpPr txBox="1">
            <a:spLocks/>
          </p:cNvSpPr>
          <p:nvPr/>
        </p:nvSpPr>
        <p:spPr>
          <a:xfrm>
            <a:off x="2375024" y="2260731"/>
            <a:ext cx="8229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400" dirty="0"/>
              <a:t>Como está sendo a formação em patologia molecular dos residentes no Brasil? Quais principais pontos críticos educacionais que precisam ser abordados? </a:t>
            </a:r>
          </a:p>
          <a:p>
            <a:endParaRPr lang="pt-BR" sz="3400" dirty="0"/>
          </a:p>
        </p:txBody>
      </p:sp>
    </p:spTree>
    <p:extLst>
      <p:ext uri="{BB962C8B-B14F-4D97-AF65-F5344CB8AC3E}">
        <p14:creationId xmlns:p14="http://schemas.microsoft.com/office/powerpoint/2010/main" val="420871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D5B2B16-8C9D-4EC3-1A2F-F5203BC7D3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1024127" y="-1260474"/>
            <a:ext cx="10329673" cy="8220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68B1D07-A577-6E09-3E77-FF47E49A1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39025" y="-583443"/>
            <a:ext cx="3963152" cy="7543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4875006-E2AC-BB2C-D586-5B71A238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873" y="-342900"/>
            <a:ext cx="3963152" cy="75438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8D325340-887A-D955-4358-50E9974AD763}"/>
              </a:ext>
            </a:extLst>
          </p:cNvPr>
          <p:cNvSpPr txBox="1">
            <a:spLocks/>
          </p:cNvSpPr>
          <p:nvPr/>
        </p:nvSpPr>
        <p:spPr>
          <a:xfrm>
            <a:off x="2508155" y="2332108"/>
            <a:ext cx="8229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Me interesso por patologia molecular, onde posso estudar?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478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D5B2B16-8C9D-4EC3-1A2F-F5203BC7D3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1024127" y="-1260474"/>
            <a:ext cx="10329673" cy="8220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9A12C16-F4B6-557F-61C2-68F37E45E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055" y="2103437"/>
            <a:ext cx="8229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/>
              <a:t>Deveríamos ter uma entidade no Brasil para regular se um teste molecular validado por um laboratório está apto para ser oferecido ao paciente?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68B1D07-A577-6E09-3E77-FF47E49A1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39025" y="-583443"/>
            <a:ext cx="3963152" cy="7543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4875006-E2AC-BB2C-D586-5B71A238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873" y="-342900"/>
            <a:ext cx="3963152" cy="75438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EA529C3-845C-2150-8836-ACE2C0F1393F}"/>
              </a:ext>
            </a:extLst>
          </p:cNvPr>
          <p:cNvSpPr txBox="1"/>
          <p:nvPr/>
        </p:nvSpPr>
        <p:spPr>
          <a:xfrm>
            <a:off x="5936776" y="-18833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934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D5B2B16-8C9D-4EC3-1A2F-F5203BC7D3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1024127" y="-1260474"/>
            <a:ext cx="10329673" cy="8220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9A12C16-F4B6-557F-61C2-68F37E45E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26518"/>
            <a:ext cx="8229600" cy="1325563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400" dirty="0"/>
              <a:t> Qual é a importância da colaboração entre patologistas, geneticistas, oncologistas, biólogos moleculares e outros profissionais da saúde na aplicação da patologia molecular, e como essas interações podem ser melhor trabalhadas no contexto brasileiro?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68B1D07-A577-6E09-3E77-FF47E49A1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39025" y="-583443"/>
            <a:ext cx="3963152" cy="7543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4875006-E2AC-BB2C-D586-5B71A238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873" y="-342900"/>
            <a:ext cx="3963152" cy="75438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EA529C3-845C-2150-8836-ACE2C0F1393F}"/>
              </a:ext>
            </a:extLst>
          </p:cNvPr>
          <p:cNvSpPr txBox="1"/>
          <p:nvPr/>
        </p:nvSpPr>
        <p:spPr>
          <a:xfrm>
            <a:off x="5936776" y="-18833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6780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D5B2B16-8C9D-4EC3-1A2F-F5203BC7D3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1024127" y="-1260474"/>
            <a:ext cx="10329673" cy="8220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68B1D07-A577-6E09-3E77-FF47E49A1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39025" y="-583443"/>
            <a:ext cx="3963152" cy="7543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4875006-E2AC-BB2C-D586-5B71A238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873" y="-342900"/>
            <a:ext cx="3963152" cy="75438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8D325340-887A-D955-4358-50E9974AD763}"/>
              </a:ext>
            </a:extLst>
          </p:cNvPr>
          <p:cNvSpPr txBox="1">
            <a:spLocks/>
          </p:cNvSpPr>
          <p:nvPr/>
        </p:nvSpPr>
        <p:spPr>
          <a:xfrm>
            <a:off x="2101755" y="1989208"/>
            <a:ext cx="8229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Quais desafios no Brasil para adoção ampla de novas tecnologias em patologia molecular?</a:t>
            </a:r>
          </a:p>
          <a:p>
            <a:pPr marL="457200" indent="-457200" algn="just">
              <a:buFontTx/>
              <a:buChar char="-"/>
            </a:pPr>
            <a:endParaRPr lang="pt-BR" sz="2600" dirty="0"/>
          </a:p>
          <a:p>
            <a:pPr marL="457200" indent="-457200" algn="just">
              <a:buFontTx/>
              <a:buChar char="-"/>
            </a:pPr>
            <a:endParaRPr lang="pt-BR" sz="2600" dirty="0"/>
          </a:p>
          <a:p>
            <a:pPr marL="457200" indent="-457200" algn="just">
              <a:buFontTx/>
              <a:buChar char="-"/>
            </a:pPr>
            <a:endParaRPr lang="pt-BR" sz="2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600" dirty="0"/>
              <a:t>Como os modelos de reembolso impactam o desenvolvimento da patologia molecular brasileira</a:t>
            </a:r>
          </a:p>
        </p:txBody>
      </p:sp>
    </p:spTree>
    <p:extLst>
      <p:ext uri="{BB962C8B-B14F-4D97-AF65-F5344CB8AC3E}">
        <p14:creationId xmlns:p14="http://schemas.microsoft.com/office/powerpoint/2010/main" val="1487218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ED5B2B16-8C9D-4EC3-1A2F-F5203BC7D3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4000"/>
          </a:blip>
          <a:stretch>
            <a:fillRect/>
          </a:stretch>
        </p:blipFill>
        <p:spPr>
          <a:xfrm>
            <a:off x="1024127" y="-1260474"/>
            <a:ext cx="10329673" cy="8220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9A12C16-F4B6-557F-61C2-68F37E45E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26518"/>
            <a:ext cx="8229600" cy="1325563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400" dirty="0"/>
              <a:t>O que precisamos fazer para expandir e fortalecer a patologia molecular nos serviços de patologia?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68B1D07-A577-6E09-3E77-FF47E49A1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39025" y="-583443"/>
            <a:ext cx="3963152" cy="75438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4875006-E2AC-BB2C-D586-5B71A238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7873" y="-342900"/>
            <a:ext cx="3963152" cy="75438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EA529C3-845C-2150-8836-ACE2C0F1393F}"/>
              </a:ext>
            </a:extLst>
          </p:cNvPr>
          <p:cNvSpPr txBox="1"/>
          <p:nvPr/>
        </p:nvSpPr>
        <p:spPr>
          <a:xfrm>
            <a:off x="5936776" y="-18833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67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B76FA-FC71-5BD6-0AAD-F73DFDEE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E9D977-0130-0061-DCF6-92399C2C9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55196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186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Deveríamos ter uma entidade no Brasil para regular se um teste molecular validado por um laboratório está apto para ser oferecido ao paciente?</vt:lpstr>
      <vt:lpstr> Qual é a importância da colaboração entre patologistas, geneticistas, oncologistas, biólogos moleculares e outros profissionais da saúde na aplicação da patologia molecular, e como essas interações podem ser melhor trabalhadas no contexto brasileiro?</vt:lpstr>
      <vt:lpstr>Apresentação do PowerPoint</vt:lpstr>
      <vt:lpstr>O que precisamos fazer para expandir e fortalecer a patologia molecular nos serviços de patologia?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Petaccia de Macedo</dc:creator>
  <cp:lastModifiedBy>CN PRODUÇÕES</cp:lastModifiedBy>
  <cp:revision>8</cp:revision>
  <dcterms:created xsi:type="dcterms:W3CDTF">2024-05-30T19:29:59Z</dcterms:created>
  <dcterms:modified xsi:type="dcterms:W3CDTF">2024-05-31T16:54:39Z</dcterms:modified>
</cp:coreProperties>
</file>